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5" r:id="rId5"/>
    <p:sldId id="259" r:id="rId6"/>
    <p:sldId id="260" r:id="rId7"/>
    <p:sldId id="261" r:id="rId8"/>
    <p:sldId id="264"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700" autoAdjust="0"/>
  </p:normalViewPr>
  <p:slideViewPr>
    <p:cSldViewPr>
      <p:cViewPr varScale="1">
        <p:scale>
          <a:sx n="113" d="100"/>
          <a:sy n="113" d="100"/>
        </p:scale>
        <p:origin x="11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05B9C0F-8685-46B3-AEAB-BF25D7CA87C2}" type="datetimeFigureOut">
              <a:rPr lang="en-US" smtClean="0"/>
              <a:pPr/>
              <a:t>2/13/2021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D77E7BE-4D25-40BA-BAF9-F7A2113EB7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5B9C0F-8685-46B3-AEAB-BF25D7CA87C2}"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7E7BE-4D25-40BA-BAF9-F7A2113EB7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5B9C0F-8685-46B3-AEAB-BF25D7CA87C2}"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7E7BE-4D25-40BA-BAF9-F7A2113EB7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05B9C0F-8685-46B3-AEAB-BF25D7CA87C2}" type="datetimeFigureOut">
              <a:rPr lang="en-US" smtClean="0"/>
              <a:pPr/>
              <a:t>2/13/2021</a:t>
            </a:fld>
            <a:endParaRPr lang="en-US"/>
          </a:p>
        </p:txBody>
      </p:sp>
      <p:sp>
        <p:nvSpPr>
          <p:cNvPr id="9" name="Slide Number Placeholder 8"/>
          <p:cNvSpPr>
            <a:spLocks noGrp="1"/>
          </p:cNvSpPr>
          <p:nvPr>
            <p:ph type="sldNum" sz="quarter" idx="15"/>
          </p:nvPr>
        </p:nvSpPr>
        <p:spPr/>
        <p:txBody>
          <a:bodyPr rtlCol="0"/>
          <a:lstStyle/>
          <a:p>
            <a:fld id="{9D77E7BE-4D25-40BA-BAF9-F7A2113EB70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05B9C0F-8685-46B3-AEAB-BF25D7CA87C2}" type="datetimeFigureOut">
              <a:rPr lang="en-US" smtClean="0"/>
              <a:pPr/>
              <a:t>2/13/2021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D77E7BE-4D25-40BA-BAF9-F7A2113EB7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05B9C0F-8685-46B3-AEAB-BF25D7CA87C2}"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7E7BE-4D25-40BA-BAF9-F7A2113EB70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05B9C0F-8685-46B3-AEAB-BF25D7CA87C2}" type="datetimeFigureOut">
              <a:rPr lang="en-US" smtClean="0"/>
              <a:pPr/>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7E7BE-4D25-40BA-BAF9-F7A2113EB70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05B9C0F-8685-46B3-AEAB-BF25D7CA87C2}" type="datetimeFigureOut">
              <a:rPr lang="en-US" smtClean="0"/>
              <a:pPr/>
              <a:t>2/13/2021</a:t>
            </a:fld>
            <a:endParaRPr lang="en-US"/>
          </a:p>
        </p:txBody>
      </p:sp>
      <p:sp>
        <p:nvSpPr>
          <p:cNvPr id="7" name="Slide Number Placeholder 6"/>
          <p:cNvSpPr>
            <a:spLocks noGrp="1"/>
          </p:cNvSpPr>
          <p:nvPr>
            <p:ph type="sldNum" sz="quarter" idx="11"/>
          </p:nvPr>
        </p:nvSpPr>
        <p:spPr/>
        <p:txBody>
          <a:bodyPr rtlCol="0"/>
          <a:lstStyle/>
          <a:p>
            <a:fld id="{9D77E7BE-4D25-40BA-BAF9-F7A2113EB70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B9C0F-8685-46B3-AEAB-BF25D7CA87C2}" type="datetimeFigureOut">
              <a:rPr lang="en-US" smtClean="0"/>
              <a:pPr/>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7E7BE-4D25-40BA-BAF9-F7A2113EB7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05B9C0F-8685-46B3-AEAB-BF25D7CA87C2}" type="datetimeFigureOut">
              <a:rPr lang="en-US" smtClean="0"/>
              <a:pPr/>
              <a:t>2/13/2021</a:t>
            </a:fld>
            <a:endParaRPr lang="en-US"/>
          </a:p>
        </p:txBody>
      </p:sp>
      <p:sp>
        <p:nvSpPr>
          <p:cNvPr id="22" name="Slide Number Placeholder 21"/>
          <p:cNvSpPr>
            <a:spLocks noGrp="1"/>
          </p:cNvSpPr>
          <p:nvPr>
            <p:ph type="sldNum" sz="quarter" idx="15"/>
          </p:nvPr>
        </p:nvSpPr>
        <p:spPr/>
        <p:txBody>
          <a:bodyPr rtlCol="0"/>
          <a:lstStyle/>
          <a:p>
            <a:fld id="{9D77E7BE-4D25-40BA-BAF9-F7A2113EB70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05B9C0F-8685-46B3-AEAB-BF25D7CA87C2}" type="datetimeFigureOut">
              <a:rPr lang="en-US" smtClean="0"/>
              <a:pPr/>
              <a:t>2/13/2021</a:t>
            </a:fld>
            <a:endParaRPr lang="en-US"/>
          </a:p>
        </p:txBody>
      </p:sp>
      <p:sp>
        <p:nvSpPr>
          <p:cNvPr id="18" name="Slide Number Placeholder 17"/>
          <p:cNvSpPr>
            <a:spLocks noGrp="1"/>
          </p:cNvSpPr>
          <p:nvPr>
            <p:ph type="sldNum" sz="quarter" idx="11"/>
          </p:nvPr>
        </p:nvSpPr>
        <p:spPr/>
        <p:txBody>
          <a:bodyPr rtlCol="0"/>
          <a:lstStyle/>
          <a:p>
            <a:fld id="{9D77E7BE-4D25-40BA-BAF9-F7A2113EB70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5B9C0F-8685-46B3-AEAB-BF25D7CA87C2}" type="datetimeFigureOut">
              <a:rPr lang="en-US" smtClean="0"/>
              <a:pPr/>
              <a:t>2/13/2021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D77E7BE-4D25-40BA-BAF9-F7A2113EB7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Bell Mar Beauty College 	</a:t>
            </a:r>
          </a:p>
        </p:txBody>
      </p:sp>
      <p:sp>
        <p:nvSpPr>
          <p:cNvPr id="3" name="Subtitle 2"/>
          <p:cNvSpPr>
            <a:spLocks noGrp="1"/>
          </p:cNvSpPr>
          <p:nvPr>
            <p:ph type="subTitle" idx="1"/>
          </p:nvPr>
        </p:nvSpPr>
        <p:spPr/>
        <p:txBody>
          <a:bodyPr/>
          <a:lstStyle/>
          <a:p>
            <a:r>
              <a:rPr lang="en-US" dirty="0"/>
              <a:t>Orientation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Bell Mar Beauty College Student Rules and Regulations </a:t>
            </a:r>
          </a:p>
        </p:txBody>
      </p:sp>
      <p:sp>
        <p:nvSpPr>
          <p:cNvPr id="3" name="Content Placeholder 2"/>
          <p:cNvSpPr>
            <a:spLocks noGrp="1"/>
          </p:cNvSpPr>
          <p:nvPr>
            <p:ph sz="quarter" idx="1"/>
          </p:nvPr>
        </p:nvSpPr>
        <p:spPr/>
        <p:txBody>
          <a:bodyPr>
            <a:normAutofit/>
          </a:bodyPr>
          <a:lstStyle/>
          <a:p>
            <a:r>
              <a:rPr lang="en-US" dirty="0"/>
              <a:t>I,                                   , have fully read and understood Bell Mar Beauty College’s Student rules and regulations. As a component of my attendance in the program, I agree to follow and abide by the above rules listed above and those listed in the school catalogue. I also acknowledge that I understand the disciplinary actions and </a:t>
            </a:r>
            <a:r>
              <a:rPr lang="en-US"/>
              <a:t>monetary fines </a:t>
            </a:r>
            <a:r>
              <a:rPr lang="en-US" dirty="0"/>
              <a:t>that will be taken if I do not abide by said rules and regulations. </a:t>
            </a:r>
          </a:p>
          <a:p>
            <a:pPr>
              <a:buNone/>
            </a:pPr>
            <a:endParaRPr lang="en-US" dirty="0"/>
          </a:p>
          <a:p>
            <a:pPr>
              <a:buNone/>
            </a:pPr>
            <a:endParaRPr lang="en-US" dirty="0"/>
          </a:p>
          <a:p>
            <a:pPr>
              <a:buNone/>
            </a:pPr>
            <a:r>
              <a:rPr lang="en-US" dirty="0"/>
              <a:t> Student Signature                            Date </a:t>
            </a:r>
          </a:p>
        </p:txBody>
      </p:sp>
      <p:cxnSp>
        <p:nvCxnSpPr>
          <p:cNvPr id="5" name="Straight Connector 4"/>
          <p:cNvCxnSpPr/>
          <p:nvPr/>
        </p:nvCxnSpPr>
        <p:spPr>
          <a:xfrm>
            <a:off x="1066800" y="1981200"/>
            <a:ext cx="2895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57912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953000" y="5791200"/>
            <a:ext cx="2362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and regulations </a:t>
            </a:r>
          </a:p>
        </p:txBody>
      </p:sp>
      <p:sp>
        <p:nvSpPr>
          <p:cNvPr id="3" name="Content Placeholder 2"/>
          <p:cNvSpPr>
            <a:spLocks noGrp="1"/>
          </p:cNvSpPr>
          <p:nvPr>
            <p:ph sz="quarter" idx="1"/>
          </p:nvPr>
        </p:nvSpPr>
        <p:spPr/>
        <p:txBody>
          <a:bodyPr>
            <a:normAutofit fontScale="85000" lnSpcReduction="20000"/>
          </a:bodyPr>
          <a:lstStyle/>
          <a:p>
            <a:r>
              <a:rPr lang="en-US" dirty="0"/>
              <a:t>Professional conduct is a must at all times.</a:t>
            </a:r>
          </a:p>
          <a:p>
            <a:r>
              <a:rPr lang="en-US" dirty="0"/>
              <a:t>Use of drug and/or alcohol on school property is grounds for immediate and automatic termination. </a:t>
            </a:r>
          </a:p>
          <a:p>
            <a:r>
              <a:rPr lang="en-US" dirty="0"/>
              <a:t>Anyone smelling of marijuana will be written up and sent home. </a:t>
            </a:r>
          </a:p>
          <a:p>
            <a:r>
              <a:rPr lang="en-US" dirty="0"/>
              <a:t>Foul language of any kind will not be tolerated </a:t>
            </a:r>
          </a:p>
          <a:p>
            <a:r>
              <a:rPr lang="en-US" dirty="0"/>
              <a:t>Insubordination to a client, fellow student, instructor, or any member of the administration is grounds for automatic termination </a:t>
            </a:r>
          </a:p>
          <a:p>
            <a:r>
              <a:rPr lang="en-US" dirty="0"/>
              <a:t>Proper lab coats, clothing, and good grooming are a must for all students, at all times. </a:t>
            </a:r>
          </a:p>
          <a:p>
            <a:r>
              <a:rPr lang="en-US" dirty="0"/>
              <a:t>Normal hours of operation are from Tuesday – Friday 9am – 9pm and Saturdays 9am – 3pm</a:t>
            </a:r>
          </a:p>
          <a:p>
            <a:pPr lvl="1"/>
            <a:r>
              <a:rPr lang="en-US" dirty="0"/>
              <a:t>Doors are locked at 9 am until 10 am throughout the week</a:t>
            </a:r>
          </a:p>
          <a:p>
            <a:r>
              <a:rPr lang="en-US" dirty="0"/>
              <a:t>Food and drinks are only permitted in the school’s designated break/lunch area. Food and drinks are not permitted anywhere else in the school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and Regulations</a:t>
            </a:r>
          </a:p>
        </p:txBody>
      </p:sp>
      <p:sp>
        <p:nvSpPr>
          <p:cNvPr id="3" name="Content Placeholder 2"/>
          <p:cNvSpPr>
            <a:spLocks noGrp="1"/>
          </p:cNvSpPr>
          <p:nvPr>
            <p:ph sz="quarter" idx="1"/>
          </p:nvPr>
        </p:nvSpPr>
        <p:spPr/>
        <p:txBody>
          <a:bodyPr>
            <a:normAutofit fontScale="85000" lnSpcReduction="10000"/>
          </a:bodyPr>
          <a:lstStyle/>
          <a:p>
            <a:r>
              <a:rPr lang="en-US" dirty="0"/>
              <a:t>No personal calls on the school business phones without express permission from the School Director  / Staff</a:t>
            </a:r>
          </a:p>
          <a:p>
            <a:r>
              <a:rPr lang="en-US" dirty="0"/>
              <a:t>Students caught cheating will be subject to termination from the program. </a:t>
            </a:r>
          </a:p>
          <a:p>
            <a:r>
              <a:rPr lang="en-US" dirty="0"/>
              <a:t>Your instructors schedule breaks and lunches. Students are responsible for returning to classes on time or the late policy will be applied</a:t>
            </a:r>
          </a:p>
          <a:p>
            <a:pPr lvl="1"/>
            <a:r>
              <a:rPr lang="en-US" dirty="0"/>
              <a:t>6 scheduled hours – 15 min and 30 min lunch</a:t>
            </a:r>
          </a:p>
          <a:p>
            <a:pPr lvl="1"/>
            <a:r>
              <a:rPr lang="en-US" dirty="0"/>
              <a:t>4-5 – 30 min lunch</a:t>
            </a:r>
          </a:p>
          <a:p>
            <a:pPr lvl="1"/>
            <a:r>
              <a:rPr lang="en-US" dirty="0"/>
              <a:t>3 hours – none </a:t>
            </a:r>
          </a:p>
          <a:p>
            <a:r>
              <a:rPr lang="en-US" dirty="0"/>
              <a:t>Make-up days for missed examinations will be scheduled at the discretion of the instructor. Make-up exams are a privilege – not a right! Students should be in attendance on examination days. </a:t>
            </a:r>
          </a:p>
          <a:p>
            <a:r>
              <a:rPr lang="en-US" dirty="0"/>
              <a:t>To make up hours outside of your scheduled hours, you MUST have a permission slip signed by your teacher.</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Requirements </a:t>
            </a:r>
          </a:p>
        </p:txBody>
      </p:sp>
      <p:sp>
        <p:nvSpPr>
          <p:cNvPr id="3" name="Content Placeholder 2"/>
          <p:cNvSpPr>
            <a:spLocks noGrp="1"/>
          </p:cNvSpPr>
          <p:nvPr>
            <p:ph sz="quarter" idx="1"/>
          </p:nvPr>
        </p:nvSpPr>
        <p:spPr/>
        <p:txBody>
          <a:bodyPr/>
          <a:lstStyle/>
          <a:p>
            <a:r>
              <a:rPr lang="en-US" dirty="0"/>
              <a:t>ALL students are required to provide their own supplies for their final exam. Teachers inform you of all supplies needed</a:t>
            </a:r>
          </a:p>
          <a:p>
            <a:r>
              <a:rPr lang="en-US" dirty="0"/>
              <a:t>ALL student must come prepared for class. Must have all the implements needed to work on clients.</a:t>
            </a:r>
          </a:p>
          <a:p>
            <a:pPr lvl="1"/>
            <a:r>
              <a:rPr lang="en-US" dirty="0"/>
              <a:t>Bobby pins</a:t>
            </a:r>
          </a:p>
          <a:p>
            <a:pPr lvl="1"/>
            <a:r>
              <a:rPr lang="en-US" dirty="0"/>
              <a:t>Rubber bands</a:t>
            </a:r>
          </a:p>
          <a:p>
            <a:pPr lvl="1"/>
            <a:r>
              <a:rPr lang="en-US" dirty="0"/>
              <a:t>Hair spray</a:t>
            </a:r>
          </a:p>
          <a:p>
            <a:pPr lvl="1"/>
            <a:r>
              <a:rPr lang="en-US" dirty="0"/>
              <a:t>Hair sheen</a:t>
            </a:r>
          </a:p>
          <a:p>
            <a:pPr lvl="1"/>
            <a:r>
              <a:rPr lang="en-US" dirty="0"/>
              <a:t>Etc.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 </a:t>
            </a:r>
          </a:p>
        </p:txBody>
      </p:sp>
      <p:sp>
        <p:nvSpPr>
          <p:cNvPr id="3" name="Content Placeholder 2"/>
          <p:cNvSpPr>
            <a:spLocks noGrp="1"/>
          </p:cNvSpPr>
          <p:nvPr>
            <p:ph sz="quarter" idx="1"/>
          </p:nvPr>
        </p:nvSpPr>
        <p:spPr/>
        <p:txBody>
          <a:bodyPr>
            <a:normAutofit fontScale="85000" lnSpcReduction="10000"/>
          </a:bodyPr>
          <a:lstStyle/>
          <a:p>
            <a:r>
              <a:rPr lang="en-US" b="1" dirty="0"/>
              <a:t>All SOLID black top and bottoms.</a:t>
            </a:r>
          </a:p>
          <a:p>
            <a:r>
              <a:rPr lang="en-US" dirty="0"/>
              <a:t>All skirts, dresses, and shorts must be no higher than 1 inch above the knee</a:t>
            </a:r>
          </a:p>
          <a:p>
            <a:r>
              <a:rPr lang="en-US" dirty="0"/>
              <a:t>Skirts may not be low cut, sleeveless, crop, or tube like.</a:t>
            </a:r>
          </a:p>
          <a:p>
            <a:r>
              <a:rPr lang="en-US" dirty="0"/>
              <a:t>Clothes may not be worn out, discolored, frayed, or ripped.</a:t>
            </a:r>
          </a:p>
          <a:p>
            <a:r>
              <a:rPr lang="en-US" dirty="0"/>
              <a:t>No large logos or brands displayed on the clothes. </a:t>
            </a:r>
          </a:p>
          <a:p>
            <a:r>
              <a:rPr lang="en-US" dirty="0"/>
              <a:t>No opened toed shoes of any kind (state law).</a:t>
            </a:r>
          </a:p>
          <a:p>
            <a:r>
              <a:rPr lang="en-US" dirty="0"/>
              <a:t>Appearance should be neat, clean, and well groomed.</a:t>
            </a:r>
          </a:p>
          <a:p>
            <a:r>
              <a:rPr lang="en-US" dirty="0"/>
              <a:t>No soiled, torn, or inappropriate clothing; dress for a professional environment.</a:t>
            </a:r>
          </a:p>
          <a:p>
            <a:endParaRPr lang="en-US" dirty="0"/>
          </a:p>
          <a:p>
            <a:pPr>
              <a:buNone/>
            </a:pPr>
            <a:r>
              <a:rPr lang="en-US" dirty="0"/>
              <a:t>*The Faculty or Administrative Staff will have the final decision on any questionable dress code or appearance violations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Class Rules</a:t>
            </a:r>
          </a:p>
        </p:txBody>
      </p:sp>
      <p:sp>
        <p:nvSpPr>
          <p:cNvPr id="3" name="Content Placeholder 2"/>
          <p:cNvSpPr>
            <a:spLocks noGrp="1"/>
          </p:cNvSpPr>
          <p:nvPr>
            <p:ph sz="quarter" idx="1"/>
          </p:nvPr>
        </p:nvSpPr>
        <p:spPr/>
        <p:txBody>
          <a:bodyPr>
            <a:noAutofit/>
          </a:bodyPr>
          <a:lstStyle/>
          <a:p>
            <a:r>
              <a:rPr lang="en-US" sz="1700" dirty="0"/>
              <a:t>As professionals in training, students must be fully prepared for class every day.</a:t>
            </a:r>
          </a:p>
          <a:p>
            <a:r>
              <a:rPr lang="en-US" sz="1700" dirty="0"/>
              <a:t>At no time during the day (unless designated by the curriculum) are  students allowed to work on themselves</a:t>
            </a:r>
          </a:p>
          <a:p>
            <a:r>
              <a:rPr lang="en-US" sz="1700" dirty="0"/>
              <a:t>After each work assignment, you are expected to clean and tidy up.</a:t>
            </a:r>
          </a:p>
          <a:p>
            <a:r>
              <a:rPr lang="en-US" sz="1700" b="1" i="1" dirty="0"/>
              <a:t>The school is not responsible for missing items or belongings. Please do not leave personal belonging unattended. </a:t>
            </a:r>
          </a:p>
          <a:p>
            <a:r>
              <a:rPr lang="en-US" sz="1700" dirty="0"/>
              <a:t>Sanitation assignments will be made weekly for all classroom/clinic duties. This will be done on a rotating basis for fairness to all students. Your duties are an assignment as part of your training. Instructors will check all duties at the end of your day. </a:t>
            </a:r>
          </a:p>
          <a:p>
            <a:r>
              <a:rPr lang="en-US" sz="1700" dirty="0"/>
              <a:t>If permitted, students may receive salon services at a 50% discount.</a:t>
            </a:r>
          </a:p>
          <a:p>
            <a:r>
              <a:rPr lang="en-US" sz="1700" dirty="0"/>
              <a:t>Students at the clinic floor level will be assigned clients by faculty. </a:t>
            </a:r>
            <a:r>
              <a:rPr lang="en-US" sz="1700" b="1" dirty="0"/>
              <a:t>Any student refusing to take a client for any reason other than medical or at the discretion of the instructor will be immediately sent home.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Attendance </a:t>
            </a:r>
          </a:p>
        </p:txBody>
      </p:sp>
      <p:sp>
        <p:nvSpPr>
          <p:cNvPr id="3" name="Content Placeholder 2"/>
          <p:cNvSpPr>
            <a:spLocks noGrp="1"/>
          </p:cNvSpPr>
          <p:nvPr>
            <p:ph sz="quarter" idx="1"/>
          </p:nvPr>
        </p:nvSpPr>
        <p:spPr/>
        <p:txBody>
          <a:bodyPr>
            <a:normAutofit fontScale="77500" lnSpcReduction="20000"/>
          </a:bodyPr>
          <a:lstStyle/>
          <a:p>
            <a:r>
              <a:rPr lang="en-US" dirty="0"/>
              <a:t>In keeping with professionalism, tardiness is not accepted at Bell Mar Beauty College. If you are going to be late, a courtesy phone call is required prior to the class start time. Please call and give your message to a School Official – Not a student.</a:t>
            </a:r>
          </a:p>
          <a:p>
            <a:r>
              <a:rPr lang="en-US" dirty="0"/>
              <a:t>During the pandemic, on Wednesday and Thursday students should be in class at 8:50 am. Doors get locked at 8:50 am and students will not be let in until 10 am. Students will receive a write up if an acceptable reason is not supplied. </a:t>
            </a:r>
          </a:p>
          <a:p>
            <a:r>
              <a:rPr lang="en-US" dirty="0"/>
              <a:t>The student should be aware that being absent for more than 14 consecutive fays without contacting the school will result in the student being terminated from the program.</a:t>
            </a:r>
          </a:p>
          <a:p>
            <a:r>
              <a:rPr lang="en-US" dirty="0"/>
              <a:t>Leaves of Absence can be granted in cases of emergency or medical problems, which cause attendance to be impossible or impractical. Students who do not return on or before their leave end date will be dropped. </a:t>
            </a:r>
          </a:p>
          <a:p>
            <a:pPr lvl="1"/>
            <a:r>
              <a:rPr lang="en-US" dirty="0"/>
              <a:t>In order to be placed on Leave of Absence, the student must:</a:t>
            </a:r>
          </a:p>
          <a:p>
            <a:pPr lvl="2"/>
            <a:r>
              <a:rPr lang="en-US" dirty="0"/>
              <a:t>Complete the school’s Leave of Absence Request</a:t>
            </a:r>
          </a:p>
          <a:p>
            <a:pPr lvl="2"/>
            <a:r>
              <a:rPr lang="en-US" dirty="0"/>
              <a:t>Be approved by the School Director  or staff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Sanitation</a:t>
            </a:r>
          </a:p>
        </p:txBody>
      </p:sp>
      <p:sp>
        <p:nvSpPr>
          <p:cNvPr id="3" name="Content Placeholder 2"/>
          <p:cNvSpPr>
            <a:spLocks noGrp="1"/>
          </p:cNvSpPr>
          <p:nvPr>
            <p:ph sz="quarter" idx="1"/>
          </p:nvPr>
        </p:nvSpPr>
        <p:spPr/>
        <p:txBody>
          <a:bodyPr>
            <a:normAutofit lnSpcReduction="10000"/>
          </a:bodyPr>
          <a:lstStyle/>
          <a:p>
            <a:r>
              <a:rPr lang="en-US" dirty="0"/>
              <a:t>Sanitation is IMPORTANT . Make sure you read labels properly when mixing solutions. </a:t>
            </a:r>
          </a:p>
          <a:p>
            <a:r>
              <a:rPr lang="en-US" dirty="0"/>
              <a:t>Make sure to turn off water after any use.</a:t>
            </a:r>
          </a:p>
          <a:p>
            <a:r>
              <a:rPr lang="en-US" dirty="0"/>
              <a:t>Put things back into their place (so people can find when looking) .</a:t>
            </a:r>
          </a:p>
          <a:p>
            <a:r>
              <a:rPr lang="en-US" dirty="0"/>
              <a:t>Laundry</a:t>
            </a:r>
          </a:p>
          <a:p>
            <a:pPr lvl="1"/>
            <a:r>
              <a:rPr lang="en-US" dirty="0"/>
              <a:t>Read labels to know how much soap to use (2 ounces or less.)</a:t>
            </a:r>
          </a:p>
          <a:p>
            <a:pPr lvl="1"/>
            <a:r>
              <a:rPr lang="en-US" dirty="0"/>
              <a:t>Do not overload machines (cause to break.)</a:t>
            </a:r>
          </a:p>
          <a:p>
            <a:pPr lvl="1"/>
            <a:r>
              <a:rPr lang="en-US" dirty="0"/>
              <a:t>Clean dryer filter before each load. </a:t>
            </a:r>
          </a:p>
          <a:p>
            <a:r>
              <a:rPr lang="en-US" dirty="0"/>
              <a:t>Garbage</a:t>
            </a:r>
          </a:p>
          <a:p>
            <a:pPr lvl="1"/>
            <a:r>
              <a:rPr lang="en-US" dirty="0"/>
              <a:t>Use the right garbage bags.</a:t>
            </a:r>
          </a:p>
          <a:p>
            <a:pPr lvl="1"/>
            <a:r>
              <a:rPr lang="en-US" dirty="0"/>
              <a:t>Tie the bags so that garbage doesn’t fly around.</a:t>
            </a:r>
          </a:p>
          <a:p>
            <a:pPr lvl="1"/>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Disciplinary Scale </a:t>
            </a:r>
          </a:p>
        </p:txBody>
      </p:sp>
      <p:sp>
        <p:nvSpPr>
          <p:cNvPr id="3" name="Content Placeholder 2"/>
          <p:cNvSpPr>
            <a:spLocks noGrp="1"/>
          </p:cNvSpPr>
          <p:nvPr>
            <p:ph sz="quarter" idx="1"/>
          </p:nvPr>
        </p:nvSpPr>
        <p:spPr/>
        <p:txBody>
          <a:bodyPr>
            <a:normAutofit/>
          </a:bodyPr>
          <a:lstStyle/>
          <a:p>
            <a:r>
              <a:rPr lang="en-US" dirty="0"/>
              <a:t>Warning (may be given before a write up.)</a:t>
            </a:r>
          </a:p>
          <a:p>
            <a:r>
              <a:rPr lang="en-US" dirty="0"/>
              <a:t>Write up (3 write ups will lead to a three day suspension)</a:t>
            </a:r>
          </a:p>
          <a:p>
            <a:r>
              <a:rPr lang="en-US" dirty="0"/>
              <a:t>Suspension (3 suspensions will lead to a termination)</a:t>
            </a:r>
          </a:p>
          <a:p>
            <a:r>
              <a:rPr lang="en-US" dirty="0"/>
              <a:t>Termination (re-enrollment is at the discretion of the school director). Some actions(cheating, falsifying time, fighting, etc. may bring immediate termination.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2527</TotalTime>
  <Words>1065</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Schoolbook</vt:lpstr>
      <vt:lpstr>Wingdings</vt:lpstr>
      <vt:lpstr>Wingdings 2</vt:lpstr>
      <vt:lpstr>Oriel</vt:lpstr>
      <vt:lpstr>Bell Mar Beauty College  </vt:lpstr>
      <vt:lpstr>Rules and regulations </vt:lpstr>
      <vt:lpstr>Rules and Regulations</vt:lpstr>
      <vt:lpstr>Additional Requirements </vt:lpstr>
      <vt:lpstr>Dress Code </vt:lpstr>
      <vt:lpstr>Class Rules</vt:lpstr>
      <vt:lpstr>Attendance </vt:lpstr>
      <vt:lpstr>Sanitation</vt:lpstr>
      <vt:lpstr>Disciplinary Scale </vt:lpstr>
      <vt:lpstr>Bell Mar Beauty College Student Rules and Regulations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Mar Beauty College</dc:title>
  <dc:creator>kp</dc:creator>
  <cp:lastModifiedBy>jmb</cp:lastModifiedBy>
  <cp:revision>243</cp:revision>
  <dcterms:created xsi:type="dcterms:W3CDTF">2019-12-02T22:09:48Z</dcterms:created>
  <dcterms:modified xsi:type="dcterms:W3CDTF">2021-02-13T18:36:09Z</dcterms:modified>
</cp:coreProperties>
</file>